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0" r:id="rId6"/>
    <p:sldId id="261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Sheet1!$A$1:$A$9</c:f>
              <c:strCache>
                <c:ptCount val="9"/>
                <c:pt idx="0">
                  <c:v>Under 12</c:v>
                </c:pt>
                <c:pt idx="1">
                  <c:v>12 to 17</c:v>
                </c:pt>
                <c:pt idx="2">
                  <c:v>18 to 24</c:v>
                </c:pt>
                <c:pt idx="3">
                  <c:v>25 to 34</c:v>
                </c:pt>
                <c:pt idx="4">
                  <c:v>35 to 44</c:v>
                </c:pt>
                <c:pt idx="5">
                  <c:v>45 to 54</c:v>
                </c:pt>
                <c:pt idx="6">
                  <c:v>55 to 64</c:v>
                </c:pt>
                <c:pt idx="7">
                  <c:v>65 to 74</c:v>
                </c:pt>
                <c:pt idx="8">
                  <c:v>75 or older</c:v>
                </c:pt>
              </c:strCache>
            </c:strRef>
          </c:cat>
          <c:val>
            <c:numRef>
              <c:f>Sheet1!$B$1:$B$9</c:f>
              <c:numCache>
                <c:formatCode>General</c:formatCode>
                <c:ptCount val="9"/>
                <c:pt idx="0">
                  <c:v>5</c:v>
                </c:pt>
                <c:pt idx="1">
                  <c:v>81</c:v>
                </c:pt>
                <c:pt idx="2">
                  <c:v>23</c:v>
                </c:pt>
                <c:pt idx="3">
                  <c:v>10</c:v>
                </c:pt>
                <c:pt idx="4">
                  <c:v>16</c:v>
                </c:pt>
                <c:pt idx="5">
                  <c:v>9</c:v>
                </c:pt>
                <c:pt idx="6">
                  <c:v>5</c:v>
                </c:pt>
                <c:pt idx="7">
                  <c:v>1</c:v>
                </c:pt>
                <c:pt idx="8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4983424"/>
        <c:axId val="175034368"/>
      </c:barChart>
      <c:catAx>
        <c:axId val="17498342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175034368"/>
        <c:crosses val="autoZero"/>
        <c:auto val="1"/>
        <c:lblAlgn val="ctr"/>
        <c:lblOffset val="100"/>
        <c:noMultiLvlLbl val="0"/>
      </c:catAx>
      <c:valAx>
        <c:axId val="17503436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700"/>
            </a:pPr>
            <a:endParaRPr lang="en-US"/>
          </a:p>
        </c:txPr>
        <c:crossAx val="1749834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Sheet1!$A$27:$A$32</c:f>
              <c:strCache>
                <c:ptCount val="6"/>
                <c:pt idx="0">
                  <c:v>American Indian or Alaskan Native</c:v>
                </c:pt>
                <c:pt idx="1">
                  <c:v>Asian/Pacific Islander</c:v>
                </c:pt>
                <c:pt idx="2">
                  <c:v>Black or African American </c:v>
                </c:pt>
                <c:pt idx="3">
                  <c:v>Hispanic</c:v>
                </c:pt>
                <c:pt idx="4">
                  <c:v>White/Caucasian</c:v>
                </c:pt>
                <c:pt idx="5">
                  <c:v>Multiple Ethnicity/Other</c:v>
                </c:pt>
              </c:strCache>
            </c:strRef>
          </c:cat>
          <c:val>
            <c:numRef>
              <c:f>Sheet1!$B$27:$B$32</c:f>
              <c:numCache>
                <c:formatCode>General</c:formatCode>
                <c:ptCount val="6"/>
                <c:pt idx="0">
                  <c:v>6</c:v>
                </c:pt>
                <c:pt idx="1">
                  <c:v>28</c:v>
                </c:pt>
                <c:pt idx="2">
                  <c:v>48</c:v>
                </c:pt>
                <c:pt idx="3">
                  <c:v>6</c:v>
                </c:pt>
                <c:pt idx="4">
                  <c:v>46</c:v>
                </c:pt>
                <c:pt idx="5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0075904"/>
        <c:axId val="50081792"/>
      </c:barChart>
      <c:catAx>
        <c:axId val="500759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50081792"/>
        <c:crosses val="autoZero"/>
        <c:auto val="1"/>
        <c:lblAlgn val="ctr"/>
        <c:lblOffset val="100"/>
        <c:noMultiLvlLbl val="0"/>
      </c:catAx>
      <c:valAx>
        <c:axId val="500817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/>
            </a:pPr>
            <a:endParaRPr lang="en-US"/>
          </a:p>
        </c:txPr>
        <c:crossAx val="500759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3EAB-7750-434D-A758-02D550AEAA11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D970-17A7-4156-8370-A1882CE58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867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3EAB-7750-434D-A758-02D550AEAA11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D970-17A7-4156-8370-A1882CE58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5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3EAB-7750-434D-A758-02D550AEAA11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D970-17A7-4156-8370-A1882CE58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700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3EAB-7750-434D-A758-02D550AEAA11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D970-17A7-4156-8370-A1882CE58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761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3EAB-7750-434D-A758-02D550AEAA11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D970-17A7-4156-8370-A1882CE58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86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3EAB-7750-434D-A758-02D550AEAA11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D970-17A7-4156-8370-A1882CE58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124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3EAB-7750-434D-A758-02D550AEAA11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D970-17A7-4156-8370-A1882CE58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43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3EAB-7750-434D-A758-02D550AEAA11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D970-17A7-4156-8370-A1882CE58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12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3EAB-7750-434D-A758-02D550AEAA11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D970-17A7-4156-8370-A1882CE58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722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3EAB-7750-434D-A758-02D550AEAA11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D970-17A7-4156-8370-A1882CE58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191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3EAB-7750-434D-A758-02D550AEAA11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D970-17A7-4156-8370-A1882CE58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574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33EAB-7750-434D-A758-02D550AEAA11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6D970-17A7-4156-8370-A1882CE58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284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14400"/>
            <a:ext cx="7772400" cy="1470025"/>
          </a:xfrm>
        </p:spPr>
        <p:txBody>
          <a:bodyPr/>
          <a:lstStyle/>
          <a:p>
            <a:r>
              <a:rPr lang="en-US" b="1" dirty="0" smtClean="0"/>
              <a:t>PASS Service Learning Project Introduction</a:t>
            </a:r>
            <a:endParaRPr lang="en-US" b="1" dirty="0"/>
          </a:p>
        </p:txBody>
      </p:sp>
      <p:pic>
        <p:nvPicPr>
          <p:cNvPr id="4098" name="Picture 2" descr="C:\Users\whistj\AppData\Local\Microsoft\Windows\Temporary Internet Files\Content.IE5\T17WJ1GZ\hands-together-rf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819400"/>
            <a:ext cx="2819400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4201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57200" y="609600"/>
            <a:ext cx="8229600" cy="1143000"/>
          </a:xfrm>
        </p:spPr>
        <p:txBody>
          <a:bodyPr/>
          <a:lstStyle/>
          <a:p>
            <a:r>
              <a:rPr lang="en-US" b="1" dirty="0" smtClean="0"/>
              <a:t>Process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Brainstormed Success</a:t>
            </a:r>
          </a:p>
          <a:p>
            <a:r>
              <a:rPr lang="en-US" dirty="0" smtClean="0"/>
              <a:t>Brainstormed Barriers to Success in Community (Northeast Philadelphia)</a:t>
            </a:r>
          </a:p>
          <a:p>
            <a:r>
              <a:rPr lang="en-US" dirty="0" smtClean="0"/>
              <a:t>Voted on top 5 topics: Discrimination, Peer Pressure, Lack of Resources, Lack of Exposure to Opportunities, and Language</a:t>
            </a:r>
          </a:p>
        </p:txBody>
      </p:sp>
      <p:pic>
        <p:nvPicPr>
          <p:cNvPr id="5122" name="Picture 2" descr="C:\Users\whistj\AppData\Local\Microsoft\Windows\Temporary Internet Files\Content.IE5\CY2MR83Z\icon_43498-300x30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762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5579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Process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Wrote 29 survey questions</a:t>
            </a:r>
          </a:p>
          <a:p>
            <a:r>
              <a:rPr lang="en-US" dirty="0" smtClean="0"/>
              <a:t>Collected 153 surveys from classmates, teachers, family and community members</a:t>
            </a:r>
          </a:p>
          <a:p>
            <a:r>
              <a:rPr lang="en-US" dirty="0" smtClean="0"/>
              <a:t>Analyzed data in 5 project groups</a:t>
            </a:r>
            <a:endParaRPr lang="en-US" dirty="0"/>
          </a:p>
        </p:txBody>
      </p:sp>
      <p:pic>
        <p:nvPicPr>
          <p:cNvPr id="6147" name="Picture 3" descr="C:\Users\whistj\AppData\Local\Microsoft\Windows\Temporary Internet Files\Content.IE5\GU5NOUKT\survey-checkboxes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006293"/>
            <a:ext cx="3492500" cy="2632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8159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Demographics- What is Your Age?</a:t>
            </a:r>
            <a:endParaRPr lang="en-US" b="1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645175"/>
              </p:ext>
            </p:extLst>
          </p:nvPr>
        </p:nvGraphicFramePr>
        <p:xfrm>
          <a:off x="1066800" y="1524000"/>
          <a:ext cx="73914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1945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Demographics- Race/Ethnicity</a:t>
            </a:r>
            <a:endParaRPr lang="en-US" b="1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4867349"/>
              </p:ext>
            </p:extLst>
          </p:nvPr>
        </p:nvGraphicFramePr>
        <p:xfrm>
          <a:off x="838200" y="1447800"/>
          <a:ext cx="7696199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29273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Demographics- Gender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638" y="1847850"/>
            <a:ext cx="6394775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9275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What Each Group will Present Today…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each issue is a problem</a:t>
            </a:r>
          </a:p>
          <a:p>
            <a:r>
              <a:rPr lang="en-US" dirty="0" smtClean="0"/>
              <a:t>Supporting/interesting survey data</a:t>
            </a:r>
          </a:p>
          <a:p>
            <a:r>
              <a:rPr lang="en-US" dirty="0" smtClean="0"/>
              <a:t>Target community</a:t>
            </a:r>
          </a:p>
          <a:p>
            <a:r>
              <a:rPr lang="en-US" dirty="0" smtClean="0"/>
              <a:t>Proposed solution</a:t>
            </a:r>
          </a:p>
          <a:p>
            <a:r>
              <a:rPr lang="en-US" dirty="0" smtClean="0"/>
              <a:t>What steps have been taken</a:t>
            </a:r>
          </a:p>
          <a:p>
            <a:r>
              <a:rPr lang="en-US" dirty="0" smtClean="0"/>
              <a:t>Action steps</a:t>
            </a:r>
          </a:p>
        </p:txBody>
      </p:sp>
      <p:pic>
        <p:nvPicPr>
          <p:cNvPr id="7170" name="Picture 2" descr="C:\Users\whistj\AppData\Local\Microsoft\Windows\Temporary Internet Files\Content.IE5\Y5EJUXXS\microphone_in_fist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581400"/>
            <a:ext cx="2293784" cy="2635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6943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101</Words>
  <Application>Microsoft Office PowerPoint</Application>
  <PresentationFormat>On-screen Show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PASS Service Learning Project Introduction</vt:lpstr>
      <vt:lpstr>Process</vt:lpstr>
      <vt:lpstr>Process</vt:lpstr>
      <vt:lpstr>Demographics- What is Your Age?</vt:lpstr>
      <vt:lpstr>Demographics- Race/Ethnicity</vt:lpstr>
      <vt:lpstr>Demographics- Gender</vt:lpstr>
      <vt:lpstr>What Each Group will Present Today…</vt:lpstr>
    </vt:vector>
  </TitlesOfParts>
  <Company>Jevs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Jennifer Whistler</dc:creator>
  <cp:lastModifiedBy>Jennifer</cp:lastModifiedBy>
  <cp:revision>6</cp:revision>
  <dcterms:created xsi:type="dcterms:W3CDTF">2017-03-20T15:05:24Z</dcterms:created>
  <dcterms:modified xsi:type="dcterms:W3CDTF">2017-05-10T21:02:51Z</dcterms:modified>
</cp:coreProperties>
</file>